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410" r:id="rId2"/>
    <p:sldId id="411" r:id="rId3"/>
    <p:sldId id="412" r:id="rId4"/>
    <p:sldId id="413" r:id="rId5"/>
    <p:sldId id="414" r:id="rId6"/>
    <p:sldId id="415" r:id="rId7"/>
    <p:sldId id="416" r:id="rId8"/>
    <p:sldId id="417" r:id="rId9"/>
    <p:sldId id="425" r:id="rId10"/>
    <p:sldId id="426" r:id="rId11"/>
    <p:sldId id="427" r:id="rId12"/>
    <p:sldId id="428" r:id="rId13"/>
    <p:sldId id="429" r:id="rId14"/>
    <p:sldId id="418" r:id="rId15"/>
    <p:sldId id="419" r:id="rId16"/>
    <p:sldId id="420" r:id="rId17"/>
    <p:sldId id="421" r:id="rId18"/>
    <p:sldId id="422" r:id="rId19"/>
    <p:sldId id="423" r:id="rId20"/>
    <p:sldId id="424" r:id="rId21"/>
  </p:sldIdLst>
  <p:sldSz cx="9144000" cy="5143500" type="screen16x9"/>
  <p:notesSz cx="6858000" cy="9144000"/>
  <p:embeddedFontLst>
    <p:embeddedFont>
      <p:font typeface="Proxima Nova" panose="020005060300000200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26"/>
  </p:normalViewPr>
  <p:slideViewPr>
    <p:cSldViewPr snapToGrid="0">
      <p:cViewPr varScale="1">
        <p:scale>
          <a:sx n="142" d="100"/>
          <a:sy n="142" d="100"/>
        </p:scale>
        <p:origin x="1304" y="4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Welcome to Day 3 of your Python journey. I’m Your Name, your trainer and Sr Data Scientist. Today is all about exploring one of Python’s most powerful assets—its built-in data structures.</a:t>
            </a:r>
          </a:p>
          <a:p>
            <a:endParaRPr/>
          </a:p>
          <a:p>
            <a:r>
              <a:t>You’ll learn how to create and manipulate lists, tuples, sets, and dictionaries. We’ll explore their differences, use cases, and best practices. Each of these structures plays a vital role in managing and organizing data effectively.</a:t>
            </a:r>
          </a:p>
          <a:p>
            <a:endParaRPr/>
          </a:p>
          <a:p>
            <a:r>
              <a:t>Prepare for hands-on examples, an exciting project, and peer collaboration. Let’s dive deep and master how Python handles data in smart, flexible ways.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Dictionaries offer powerful methods for working with structured data. The `.get()` method allows safe value retrieval—returning `None` or a fallback value if the key isn’t present. This prevents your program from crashing on missing keys.</a:t>
            </a:r>
          </a:p>
          <a:p>
            <a:endParaRPr/>
          </a:p>
          <a:p>
            <a:r>
              <a:t>The `.update()` method merges or appends key-value pairs from another dictionary. This is useful when updating settings or importing user input.</a:t>
            </a:r>
          </a:p>
          <a:p>
            <a:endParaRPr/>
          </a:p>
          <a:p>
            <a:r>
              <a:t>When working with nested dictionaries, use `data['user']['email']` to drill into multiple layers. These techniques are critical for real-world applications like API responses and configuration parsing.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Python sets are built for powerful and intuitive operations. Using symbols like `|`, `&amp;`, `-`, and `^`, you can perform common set theory tasks directly on data collections.</a:t>
            </a:r>
          </a:p>
          <a:p>
            <a:endParaRPr/>
          </a:p>
          <a:p>
            <a:r>
              <a:t>`Union` (|) returns all elements from both sets without duplication. `Intersection` (&amp;) finds only the common items. `Difference` (-) gives elements in one set but not in the other, and `Symmetric Difference` (^) gives items in either but not both.</a:t>
            </a:r>
          </a:p>
          <a:p>
            <a:endParaRPr/>
          </a:p>
          <a:p>
            <a:r>
              <a:t>These operations are invaluable for filtering, comparing datasets, and analyzing overlap or exclusion between groups.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Python data structures are at the core of real applications. One major use is in parsing JSON responses from APIs—these typically load as nested dictionaries and lists, allowing fast access and updates.</a:t>
            </a:r>
          </a:p>
          <a:p>
            <a:endParaRPr/>
          </a:p>
          <a:p>
            <a:r>
              <a:t>In configuration management, dictionaries represent settings and profiles, enabling centralized, structured control. Dashboards use tuples and lists to visualize metrics and timelines.</a:t>
            </a:r>
          </a:p>
          <a:p>
            <a:endParaRPr/>
          </a:p>
          <a:p>
            <a:r>
              <a:t>Even user form data, submitted through web or CLI apps, is structured using these formats. Mastering these structures prepares you to build, extend, and manage real-world systems efficiently.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level up your Contact Book, try implementing export and import features. This involves writing dictionaries to CSV or JSON formats and reading them back during initialization.</a:t>
            </a:r>
          </a:p>
          <a:p>
            <a:endParaRPr/>
          </a:p>
          <a:p>
            <a:r>
              <a:t>You can also enhance the search functionality—allow users to find entries by partial names or by their phone number. Input validation can prevent typos in fields like phone or email.</a:t>
            </a:r>
          </a:p>
          <a:p>
            <a:endParaRPr/>
          </a:p>
          <a:p>
            <a:r>
              <a:t>This bonus task gives your mini project real-world relevance, bridging into file handling and user experience improvements. It’s also a fantastic prep for upcoming topics on functions and file operations.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project reinforces data structures with a practical task: building a contact book. We’ll use a dictionary where each key is a contact name and its value is another dictionary with details like phone, email, and address.</a:t>
            </a:r>
          </a:p>
          <a:p>
            <a:endParaRPr/>
          </a:p>
          <a:p>
            <a:r>
              <a:t>Users should be able to add new contacts, search existing ones, delete entries, and view all data. A loop provides a menu for interaction, and conditionals determine what action to take.</a:t>
            </a:r>
          </a:p>
          <a:p>
            <a:endParaRPr/>
          </a:p>
          <a:p>
            <a:r>
              <a:t>This mini project combines everything learned so far—looping, dictionaries, nested data, and user input management.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Once implemented, the contact book follows a structured flow: user inputs an action, logic is executed, and results are displayed. Commands such as `add_contact()`, `search_contact()`, or `delete_contact()` represent different user flows.</a:t>
            </a:r>
          </a:p>
          <a:p>
            <a:endParaRPr/>
          </a:p>
          <a:p>
            <a:r>
              <a:t>Each function manipulates the underlying dictionary. Data validation, format consistency, and readability are essential to deliver a smooth experience. Example: searching for a name prints phone and email neatly.</a:t>
            </a:r>
          </a:p>
          <a:p>
            <a:endParaRPr/>
          </a:p>
          <a:p>
            <a:r>
              <a:t>Testing is vital. Try invalid inputs, empty records, or long names. You’ll learn how data structures handle edge cases in real-time.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Peer review is essential for growing as a developer. Review each other’s Contact Book projects. Start by walking through how each function works—add, search, update, and delete.</a:t>
            </a:r>
          </a:p>
          <a:p>
            <a:endParaRPr/>
          </a:p>
          <a:p>
            <a:r>
              <a:t>Use shared environments like Google Colab or local editors to test, debug, and offer suggestions. Focus your feedback on logic errors, incomplete handling of user inputs, and clarity of code structure.</a:t>
            </a:r>
          </a:p>
          <a:p>
            <a:endParaRPr/>
          </a:p>
          <a:p>
            <a:r>
              <a:t>This activity enhances communication skills, debugging instincts, and builds confidence in explaining your code. It’s how real development teams operate.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Today’s session provided a complete overview of Python’s core data structures. We began with lists—the workhorses of collection management—before diving into tuples for immutable data.</a:t>
            </a:r>
          </a:p>
          <a:p>
            <a:endParaRPr/>
          </a:p>
          <a:p>
            <a:r>
              <a:t>We explored sets, useful for uniqueness and mathematical operations. Then we covered dictionaries, which are vital for labeled data and structured storage. Each structure was demonstrated with examples and coding practice.</a:t>
            </a:r>
          </a:p>
          <a:p>
            <a:endParaRPr/>
          </a:p>
          <a:p>
            <a:r>
              <a:t>You also built a Contact Book to apply these concepts and worked collaboratively through peer review. Mastering these tools sets the foundation for data-driven applications and analytics workflows.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Let’s wrap up with a quick quiz to reinforce what you’ve learned today. Think through these multiple-choice questions and see if your understanding of lists, tuples, sets, and dictionaries holds up.</a:t>
            </a:r>
          </a:p>
          <a:p>
            <a:endParaRPr/>
          </a:p>
          <a:p>
            <a:r>
              <a:t>For example, which structure is immutable? That would be the tuple. What does `dict.items()` return? It gives key-value pairs as tuples.</a:t>
            </a:r>
          </a:p>
          <a:p>
            <a:endParaRPr/>
          </a:p>
          <a:p>
            <a:r>
              <a:t>There’s also a small challenge: can you write a one-liner to extract unique elements from a list? Hint: think about sets. These exercises help solidify key concepts and prepare you for tomorrow.</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reinforce today’s learning, your homework is to complete four small exercises. Start with a list of names—try adding, sorting, and searching items. Then create a tuple for storing immutable data like a person’s ID and date of birth.</a:t>
            </a:r>
          </a:p>
          <a:p>
            <a:endParaRPr/>
          </a:p>
          <a:p>
            <a:r>
              <a:t>Use a set to clean a list by removing duplicate values. Finally, build a dictionary to act as a product catalog with product names and their prices.</a:t>
            </a:r>
          </a:p>
          <a:p>
            <a:endParaRPr/>
          </a:p>
          <a:p>
            <a:r>
              <a:t>These hands-on tasks will help deepen your comfort with Python’s data structures and improve your ability to apply them in realistic contexts.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Lists are Python’s most versatile and widely used data structure. They are ordered collections, which means that every element has a position, and they are mutable—you can change their contents.</a:t>
            </a:r>
          </a:p>
          <a:p>
            <a:endParaRPr/>
          </a:p>
          <a:p>
            <a:r>
              <a:t>You create lists using square brackets, like `fruits = ['apple', 'banana', 'cherry']`. Access individual items using indices starting from 0. Python also supports slicing: `fruits[1:3]` gives a sublist from index 1 to 2.</a:t>
            </a:r>
          </a:p>
          <a:p>
            <a:endParaRPr/>
          </a:p>
          <a:p>
            <a:r>
              <a:t>Lists come with many built-in methods that let you append new items, remove or pop elements, sort the list, or reverse its order. Let’s explore these in code next.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Thank you for actively participating in Day 3! You've now mastered Python’s foundational data structures—lists, tuples, sets, and dictionaries. We applied them in practical ways, including a Contact Book mini project.</a:t>
            </a:r>
          </a:p>
          <a:p>
            <a:endParaRPr/>
          </a:p>
          <a:p>
            <a:r>
              <a:t>As you prepare for tomorrow, review your notes and complete the hands-on homework tasks. Try applying these tools to solve new problems—explore datasets, build small trackers, or experiment with dictionary-driven logic.</a:t>
            </a:r>
          </a:p>
          <a:p>
            <a:endParaRPr/>
          </a:p>
          <a:p>
            <a:r>
              <a:t>Stay curious, stay collaborative, and I look forward to seeing your growth as we head into Python functions and modular coding next session.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List methods are the tools that let you manage your list’s content efficiently. Python provides functions for adding, removing, sorting, and searching elements in a list.</a:t>
            </a:r>
          </a:p>
          <a:p>
            <a:endParaRPr/>
          </a:p>
          <a:p>
            <a:r>
              <a:t>`append()` adds an element to the end, `insert()` adds it at a specific index, and `extend()` combines lists. To remove items, use `remove()` for the first match, `pop()` for a specific index, or `del` to delete slices.</a:t>
            </a:r>
          </a:p>
          <a:p>
            <a:endParaRPr/>
          </a:p>
          <a:p>
            <a:r>
              <a:t>You can sort elements alphabetically or numerically with `sort()`, reverse their order with `reverse()`, and find values using `index()` or the `in` keyword. These tools help keep your data organized and accessible.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Tuples in Python are similar to lists but with one major difference: they’re immutable. Once created, their content cannot be modified. This makes them perfect for storing fixed collections of data such as geographic coordinates, RGB color codes, or constant configuration values.</a:t>
            </a:r>
          </a:p>
          <a:p>
            <a:endParaRPr/>
          </a:p>
          <a:p>
            <a:r>
              <a:t>A tuple is created using parentheses: `coordinates = (10, 20)`. They support indexing and slicing like lists but do not support item assignment or modification. Their immutability also gives them a slight performance advantage over lists.</a:t>
            </a:r>
          </a:p>
          <a:p>
            <a:endParaRPr/>
          </a:p>
          <a:p>
            <a:r>
              <a:t>Use tuples when data integrity is critical and changes are not expected.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Sets are an incredibly useful data structure in Python when you need to store unique elements and perform mathematical set operations. They are unordered, so the items don’t maintain any specific order.</a:t>
            </a:r>
          </a:p>
          <a:p>
            <a:endParaRPr/>
          </a:p>
          <a:p>
            <a:r>
              <a:t>You create sets using curly braces: `numbers = {1, 2, 3, 2}` automatically removes the duplicate '2'. Sets support union (`|`), intersection (`&amp;`), difference (`-`), and membership testing (`in`).</a:t>
            </a:r>
          </a:p>
          <a:p>
            <a:endParaRPr/>
          </a:p>
          <a:p>
            <a:r>
              <a:t>They are ideal for tasks such as filtering duplicates from a list, testing whether items are part of a collection, and comparing groups of values.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Dictionaries are Python’s built-in mapping type. They associate keys with values and are ideal for storing structured, labeled data like records, settings, and configurations.</a:t>
            </a:r>
          </a:p>
          <a:p>
            <a:endParaRPr/>
          </a:p>
          <a:p>
            <a:r>
              <a:t>You define a dictionary with curly braces and key-value pairs, like `person = {'name': 'John', 'age': 25}`. Access values using their keys (`person['name']`) and update or add new pairs easily.</a:t>
            </a:r>
          </a:p>
          <a:p>
            <a:endParaRPr/>
          </a:p>
          <a:p>
            <a:r>
              <a:t>They come with powerful methods like `get()` for safe access, `keys()` to list keys, `values()` to list values, and `items()` for looping through pairs. Dictionaries are foundational for building real-world data models.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Nested data structures allow you to organize complex data efficiently by combining basic structures. For example, a list of dictionaries lets you store multiple records, each with key-value pairs.</a:t>
            </a:r>
          </a:p>
          <a:p>
            <a:endParaRPr/>
          </a:p>
          <a:p>
            <a:r>
              <a:t>You may also use a dictionary with values as lists, or a tuple inside a list to represent immutable properties. These combinations are very common in real-world applications—especially in APIs, configuration systems, and data pipelines.</a:t>
            </a:r>
          </a:p>
          <a:p>
            <a:endParaRPr/>
          </a:p>
          <a:p>
            <a:r>
              <a:t>Accessing nested elements requires careful indexing. Example: `employees[0]['name']` retrieves the name from the first dictionary in a list of employees.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Looping allows you to traverse and manipulate data within any structure. For lists, use a `for` loop to access each item. In dictionaries, you can iterate through keys, values, or key-value pairs using `.keys()`, `.values()`, or `.items()` respectively.</a:t>
            </a:r>
          </a:p>
          <a:p>
            <a:endParaRPr/>
          </a:p>
          <a:p>
            <a:r>
              <a:t>When dealing with nested structures, nested loops or multiple index levels help you access inner data. For example, `for user in users: print(user['email'])` iterates through a list of user dictionaries.</a:t>
            </a:r>
          </a:p>
          <a:p>
            <a:endParaRPr/>
          </a:p>
          <a:p>
            <a:r>
              <a:t>These techniques are critical when cleaning data, applying transformations, or generating summaries from collections.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List comprehensions offer a Pythonic way to create lists in a single, elegant line of code. They eliminate the need for verbose for-loops and help you write clean, expressive code.</a:t>
            </a:r>
          </a:p>
          <a:p>
            <a:endParaRPr/>
          </a:p>
          <a:p>
            <a:r>
              <a:t>For example, `squares = [x**2 for x in range(5)]` creates a list of squares from 0 to 4. You can also add conditions: `[x for x in data if x &gt; 0]` filters for positives.</a:t>
            </a:r>
          </a:p>
          <a:p>
            <a:endParaRPr/>
          </a:p>
          <a:p>
            <a:r>
              <a:t>They’re ideal for transformations, filtering, and mapping scenarios, making them a must-know for efficient Python coding.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3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Welcome to Day 3</a:t>
            </a:r>
          </a:p>
        </p:txBody>
      </p:sp>
      <p:sp>
        <p:nvSpPr>
          <p:cNvPr id="4" name="Subtitle 3"/>
          <p:cNvSpPr>
            <a:spLocks noGrp="1"/>
          </p:cNvSpPr>
          <p:nvPr>
            <p:ph type="subTitle" idx="13"/>
          </p:nvPr>
        </p:nvSpPr>
        <p:spPr/>
        <p:txBody>
          <a:bodyPr>
            <a:normAutofit/>
          </a:bodyPr>
          <a:lstStyle/>
          <a:p>
            <a:r>
              <a:t>Python Data Structures Deep Dive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0874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Trainer: Your Name:</a:t>
            </a:r>
            <a:r>
              <a:rPr sz="1300" b="0" i="0">
                <a:solidFill>
                  <a:srgbClr val="616161"/>
                </a:solidFill>
                <a:latin typeface="Proxima Nova"/>
              </a:rPr>
              <a:t> Sr Data Scientist</a:t>
            </a:r>
          </a:p>
          <a:p>
            <a:pPr marL="228600" lvl="1" indent="-91440" algn="l">
              <a:spcBef>
                <a:spcPts val="1200"/>
              </a:spcBef>
              <a:spcAft>
                <a:spcPts val="0"/>
              </a:spcAft>
              <a:buSzPct val="100000"/>
              <a:buFont typeface="Arial"/>
              <a:buChar char="•"/>
            </a:pPr>
            <a:r>
              <a:rPr sz="1300" b="1" i="0">
                <a:solidFill>
                  <a:srgbClr val="616161"/>
                </a:solidFill>
                <a:latin typeface="Proxima Nova"/>
              </a:rPr>
              <a:t>Today's Theme:</a:t>
            </a:r>
            <a:r>
              <a:rPr sz="1300" b="0" i="0">
                <a:solidFill>
                  <a:srgbClr val="616161"/>
                </a:solidFill>
                <a:latin typeface="Proxima Nova"/>
              </a:rPr>
              <a:t> Explore built-in data structures: lists, tuples, sets, and dictionaries</a:t>
            </a:r>
          </a:p>
          <a:p>
            <a:pPr marL="228600" lvl="1" indent="-91440" algn="l">
              <a:spcBef>
                <a:spcPts val="1200"/>
              </a:spcBef>
              <a:spcAft>
                <a:spcPts val="0"/>
              </a:spcAft>
              <a:buSzPct val="100000"/>
              <a:buFont typeface="Arial"/>
              <a:buChar char="•"/>
            </a:pPr>
            <a:r>
              <a:rPr sz="1300" b="1" i="0">
                <a:solidFill>
                  <a:srgbClr val="616161"/>
                </a:solidFill>
                <a:latin typeface="Proxima Nova"/>
              </a:rPr>
              <a:t>Learning Focus:</a:t>
            </a:r>
            <a:r>
              <a:rPr sz="1300" b="0" i="0">
                <a:solidFill>
                  <a:srgbClr val="616161"/>
                </a:solidFill>
                <a:latin typeface="Proxima Nova"/>
              </a:rPr>
              <a:t> Creation, access, operations, and real-world usage</a:t>
            </a:r>
          </a:p>
          <a:p>
            <a:pPr marL="228600" lvl="1" indent="-91440" algn="l">
              <a:spcBef>
                <a:spcPts val="1200"/>
              </a:spcBef>
              <a:spcAft>
                <a:spcPts val="0"/>
              </a:spcAft>
              <a:buSzPct val="100000"/>
              <a:buFont typeface="Arial"/>
              <a:buChar char="•"/>
            </a:pPr>
            <a:r>
              <a:rPr sz="1300" b="1" i="0">
                <a:solidFill>
                  <a:srgbClr val="616161"/>
                </a:solidFill>
                <a:latin typeface="Proxima Nova"/>
              </a:rPr>
              <a:t>Hands-On:</a:t>
            </a:r>
            <a:r>
              <a:rPr sz="1300" b="0" i="0">
                <a:solidFill>
                  <a:srgbClr val="616161"/>
                </a:solidFill>
                <a:latin typeface="Proxima Nova"/>
              </a:rPr>
              <a:t> Live coding, project, peer review, and interactive quizzes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Hacker Noon on Unsplash</a:t>
            </a:r>
          </a:p>
        </p:txBody>
      </p:sp>
      <p:pic>
        <p:nvPicPr>
          <p:cNvPr id="15" name="Picture 14" descr="A logo for a company&#10;&#10;AI-generated content may be incorrect.">
            <a:extLst>
              <a:ext uri="{FF2B5EF4-FFF2-40B4-BE49-F238E27FC236}">
                <a16:creationId xmlns:a16="http://schemas.microsoft.com/office/drawing/2014/main" id="{6C049C2A-8E78-6AF1-7C93-D23021A4D898}"/>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Advanced Dictionary Methods</a:t>
            </a:r>
          </a:p>
        </p:txBody>
      </p:sp>
      <p:sp>
        <p:nvSpPr>
          <p:cNvPr id="4" name="Subtitle 3"/>
          <p:cNvSpPr>
            <a:spLocks noGrp="1"/>
          </p:cNvSpPr>
          <p:nvPr>
            <p:ph type="subTitle" idx="13"/>
          </p:nvPr>
        </p:nvSpPr>
        <p:spPr/>
        <p:txBody>
          <a:bodyPr>
            <a:normAutofit/>
          </a:bodyPr>
          <a:lstStyle/>
          <a:p>
            <a:r>
              <a:t>Nesting and Dynamic Updates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get() Method:</a:t>
            </a:r>
            <a:r>
              <a:rPr sz="1300" b="0" i="0">
                <a:solidFill>
                  <a:srgbClr val="616161"/>
                </a:solidFill>
                <a:latin typeface="Proxima Nova"/>
              </a:rPr>
              <a:t> Safely access values without raising errors if key is missing.</a:t>
            </a:r>
          </a:p>
          <a:p>
            <a:pPr marL="228600" lvl="1" indent="-91440" algn="l">
              <a:spcBef>
                <a:spcPts val="1200"/>
              </a:spcBef>
              <a:spcAft>
                <a:spcPts val="0"/>
              </a:spcAft>
              <a:buSzPct val="100000"/>
              <a:buFont typeface="Arial"/>
              <a:buChar char="•"/>
            </a:pPr>
            <a:r>
              <a:rPr sz="1300" b="1" i="0">
                <a:solidFill>
                  <a:srgbClr val="616161"/>
                </a:solidFill>
                <a:latin typeface="Proxima Nova"/>
              </a:rPr>
              <a:t>update():</a:t>
            </a:r>
            <a:r>
              <a:rPr sz="1300" b="0" i="0">
                <a:solidFill>
                  <a:srgbClr val="616161"/>
                </a:solidFill>
                <a:latin typeface="Proxima Nova"/>
              </a:rPr>
              <a:t> Merge or add key-value pairs from another dictionary.</a:t>
            </a:r>
          </a:p>
          <a:p>
            <a:pPr marL="228600" lvl="1" indent="-91440" algn="l">
              <a:spcBef>
                <a:spcPts val="1200"/>
              </a:spcBef>
              <a:spcAft>
                <a:spcPts val="0"/>
              </a:spcAft>
              <a:buSzPct val="100000"/>
              <a:buFont typeface="Arial"/>
              <a:buChar char="•"/>
            </a:pPr>
            <a:r>
              <a:rPr sz="1300" b="1" i="0">
                <a:solidFill>
                  <a:srgbClr val="616161"/>
                </a:solidFill>
                <a:latin typeface="Proxima Nova"/>
              </a:rPr>
              <a:t>Nested Access:</a:t>
            </a:r>
            <a:r>
              <a:rPr sz="1300" b="0" i="0">
                <a:solidFill>
                  <a:srgbClr val="616161"/>
                </a:solidFill>
                <a:latin typeface="Proxima Nova"/>
              </a:rPr>
              <a:t> Access deep structures: data['user']['email']</a:t>
            </a:r>
          </a:p>
          <a:p>
            <a:pPr marL="228600" lvl="1" indent="-91440" algn="l">
              <a:spcBef>
                <a:spcPts val="1200"/>
              </a:spcBef>
              <a:spcAft>
                <a:spcPts val="0"/>
              </a:spcAft>
              <a:buSzPct val="100000"/>
              <a:buFont typeface="Arial"/>
              <a:buChar char="•"/>
            </a:pPr>
            <a:r>
              <a:rPr sz="1300" b="1" i="0">
                <a:solidFill>
                  <a:srgbClr val="616161"/>
                </a:solidFill>
                <a:latin typeface="Proxima Nova"/>
              </a:rPr>
              <a:t>Practical Use:</a:t>
            </a:r>
            <a:r>
              <a:rPr sz="1300" b="0" i="0">
                <a:solidFill>
                  <a:srgbClr val="616161"/>
                </a:solidFill>
                <a:latin typeface="Proxima Nova"/>
              </a:rPr>
              <a:t> Used in APIs, JSON configs, form data, and metadata.</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lem5762z.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Hitesh Choudhary on Unsplash</a:t>
            </a:r>
          </a:p>
        </p:txBody>
      </p:sp>
      <p:pic>
        <p:nvPicPr>
          <p:cNvPr id="3" name="Picture 2" descr="A logo for a company&#10;&#10;AI-generated content may be incorrect.">
            <a:extLst>
              <a:ext uri="{FF2B5EF4-FFF2-40B4-BE49-F238E27FC236}">
                <a16:creationId xmlns:a16="http://schemas.microsoft.com/office/drawing/2014/main" id="{D70F52BD-71C7-ABA5-BD7D-A82070CF5DA2}"/>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Set Operations in Depth</a:t>
            </a:r>
          </a:p>
        </p:txBody>
      </p:sp>
      <p:sp>
        <p:nvSpPr>
          <p:cNvPr id="4" name="Subtitle 3"/>
          <p:cNvSpPr>
            <a:spLocks noGrp="1"/>
          </p:cNvSpPr>
          <p:nvPr>
            <p:ph type="subTitle" idx="13"/>
          </p:nvPr>
        </p:nvSpPr>
        <p:spPr/>
        <p:txBody>
          <a:bodyPr>
            <a:normAutofit/>
          </a:bodyPr>
          <a:lstStyle/>
          <a:p>
            <a:r>
              <a:t>Powerful Mathematical Logic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247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m093_308.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Union (|)</a:t>
            </a:r>
          </a:p>
          <a:p>
            <a:pPr algn="ctr">
              <a:spcAft>
                <a:spcPts val="1200"/>
              </a:spcAft>
            </a:pPr>
            <a:r>
              <a:rPr sz="1300" b="0" i="0">
                <a:solidFill>
                  <a:srgbClr val="616161"/>
                </a:solidFill>
                <a:latin typeface="Proxima Nova"/>
              </a:rPr>
              <a:t>Combines all elements from both sets without duplication.</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fx7wvdbs.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Intersection (&amp;)</a:t>
            </a:r>
          </a:p>
          <a:p>
            <a:pPr algn="ctr">
              <a:spcAft>
                <a:spcPts val="1200"/>
              </a:spcAft>
            </a:pPr>
            <a:r>
              <a:rPr sz="1300" b="0" i="0">
                <a:solidFill>
                  <a:srgbClr val="616161"/>
                </a:solidFill>
                <a:latin typeface="Proxima Nova"/>
              </a:rPr>
              <a:t>Finds common elements between sets.</a:t>
            </a:r>
          </a:p>
        </p:txBody>
      </p:sp>
      <p:sp>
        <p:nvSpPr>
          <p:cNvPr id="19" name="Rectangle 18"/>
          <p:cNvSpPr/>
          <p:nvPr/>
        </p:nvSpPr>
        <p:spPr>
          <a:xfrm>
            <a:off x="2286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tmpqpjwi2of.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Difference (-)</a:t>
            </a:r>
          </a:p>
          <a:p>
            <a:pPr algn="ctr">
              <a:spcAft>
                <a:spcPts val="1200"/>
              </a:spcAft>
            </a:pPr>
            <a:r>
              <a:rPr sz="1300" b="0" i="0">
                <a:solidFill>
                  <a:srgbClr val="616161"/>
                </a:solidFill>
                <a:latin typeface="Proxima Nova"/>
              </a:rPr>
              <a:t>Elements in one set but not in the other.</a:t>
            </a:r>
          </a:p>
        </p:txBody>
      </p:sp>
      <p:sp>
        <p:nvSpPr>
          <p:cNvPr id="24" name="Rectangle 23"/>
          <p:cNvSpPr/>
          <p:nvPr/>
        </p:nvSpPr>
        <p:spPr>
          <a:xfrm>
            <a:off x="47244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tmp2oz16uln.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Symmetric Difference (^)</a:t>
            </a:r>
          </a:p>
          <a:p>
            <a:pPr algn="ctr">
              <a:spcAft>
                <a:spcPts val="1200"/>
              </a:spcAft>
            </a:pPr>
            <a:r>
              <a:rPr sz="1300" b="0" i="0">
                <a:solidFill>
                  <a:srgbClr val="616161"/>
                </a:solidFill>
                <a:latin typeface="Proxima Nova"/>
              </a:rPr>
              <a:t>Items in either set but not in both.</a:t>
            </a:r>
          </a:p>
        </p:txBody>
      </p:sp>
      <p:pic>
        <p:nvPicPr>
          <p:cNvPr id="3" name="Picture 2" descr="A logo for a company&#10;&#10;AI-generated content may be incorrect.">
            <a:extLst>
              <a:ext uri="{FF2B5EF4-FFF2-40B4-BE49-F238E27FC236}">
                <a16:creationId xmlns:a16="http://schemas.microsoft.com/office/drawing/2014/main" id="{66639296-8FA2-7B6C-892B-B26CA7D0478C}"/>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Real-World Use Cases</a:t>
            </a:r>
          </a:p>
        </p:txBody>
      </p:sp>
      <p:sp>
        <p:nvSpPr>
          <p:cNvPr id="4" name="Subtitle 3"/>
          <p:cNvSpPr>
            <a:spLocks noGrp="1"/>
          </p:cNvSpPr>
          <p:nvPr>
            <p:ph type="subTitle" idx="13"/>
          </p:nvPr>
        </p:nvSpPr>
        <p:spPr/>
        <p:txBody>
          <a:bodyPr>
            <a:normAutofit/>
          </a:bodyPr>
          <a:lstStyle/>
          <a:p>
            <a:r>
              <a:t>Where Python Structures Power Applications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JSON Parsing:</a:t>
            </a:r>
            <a:r>
              <a:rPr sz="1300" b="0" i="0">
                <a:solidFill>
                  <a:srgbClr val="616161"/>
                </a:solidFill>
                <a:latin typeface="Proxima Nova"/>
              </a:rPr>
              <a:t> APIs return nested data decoded into Python dictionaries/lists.</a:t>
            </a:r>
          </a:p>
          <a:p>
            <a:pPr marL="228600" lvl="1" indent="-91440" algn="l">
              <a:spcBef>
                <a:spcPts val="1200"/>
              </a:spcBef>
              <a:spcAft>
                <a:spcPts val="0"/>
              </a:spcAft>
              <a:buSzPct val="100000"/>
              <a:buFont typeface="Arial"/>
              <a:buChar char="•"/>
            </a:pPr>
            <a:r>
              <a:rPr sz="1300" b="1" i="0">
                <a:solidFill>
                  <a:srgbClr val="616161"/>
                </a:solidFill>
                <a:latin typeface="Proxima Nova"/>
              </a:rPr>
              <a:t>Configuration Management:</a:t>
            </a:r>
            <a:r>
              <a:rPr sz="1300" b="0" i="0">
                <a:solidFill>
                  <a:srgbClr val="616161"/>
                </a:solidFill>
                <a:latin typeface="Proxima Nova"/>
              </a:rPr>
              <a:t> Use dicts to store and manage app or system settings.</a:t>
            </a:r>
          </a:p>
          <a:p>
            <a:pPr marL="228600" lvl="1" indent="-91440" algn="l">
              <a:spcBef>
                <a:spcPts val="1200"/>
              </a:spcBef>
              <a:spcAft>
                <a:spcPts val="0"/>
              </a:spcAft>
              <a:buSzPct val="100000"/>
              <a:buFont typeface="Arial"/>
              <a:buChar char="•"/>
            </a:pPr>
            <a:r>
              <a:rPr sz="1300" b="1" i="0">
                <a:solidFill>
                  <a:srgbClr val="616161"/>
                </a:solidFill>
                <a:latin typeface="Proxima Nova"/>
              </a:rPr>
              <a:t>Dashboards:</a:t>
            </a:r>
            <a:r>
              <a:rPr sz="1300" b="0" i="0">
                <a:solidFill>
                  <a:srgbClr val="616161"/>
                </a:solidFill>
                <a:latin typeface="Proxima Nova"/>
              </a:rPr>
              <a:t> Tuples and lists feed time series or tabular reports.</a:t>
            </a:r>
          </a:p>
          <a:p>
            <a:pPr marL="228600" lvl="1" indent="-91440" algn="l">
              <a:spcBef>
                <a:spcPts val="1200"/>
              </a:spcBef>
              <a:spcAft>
                <a:spcPts val="0"/>
              </a:spcAft>
              <a:buSzPct val="100000"/>
              <a:buFont typeface="Arial"/>
              <a:buChar char="•"/>
            </a:pPr>
            <a:r>
              <a:rPr sz="1300" b="1" i="0">
                <a:solidFill>
                  <a:srgbClr val="616161"/>
                </a:solidFill>
                <a:latin typeface="Proxima Nova"/>
              </a:rPr>
              <a:t>Form Inputs:</a:t>
            </a:r>
            <a:r>
              <a:rPr sz="1300" b="0" i="0">
                <a:solidFill>
                  <a:srgbClr val="616161"/>
                </a:solidFill>
                <a:latin typeface="Proxima Nova"/>
              </a:rPr>
              <a:t> User responses often structured as nested dictionaries.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1doubo0n.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apoorv mittal on Unsplash</a:t>
            </a:r>
          </a:p>
        </p:txBody>
      </p:sp>
      <p:pic>
        <p:nvPicPr>
          <p:cNvPr id="3" name="Picture 2" descr="A logo for a company&#10;&#10;AI-generated content may be incorrect.">
            <a:extLst>
              <a:ext uri="{FF2B5EF4-FFF2-40B4-BE49-F238E27FC236}">
                <a16:creationId xmlns:a16="http://schemas.microsoft.com/office/drawing/2014/main" id="{E27D14FB-CFBE-69CA-6DC8-B1907A9DAA28}"/>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Bonus Task: Extend Contact Book</a:t>
            </a:r>
          </a:p>
        </p:txBody>
      </p:sp>
      <p:sp>
        <p:nvSpPr>
          <p:cNvPr id="4" name="Subtitle 3"/>
          <p:cNvSpPr>
            <a:spLocks noGrp="1"/>
          </p:cNvSpPr>
          <p:nvPr>
            <p:ph type="subTitle" idx="13"/>
          </p:nvPr>
        </p:nvSpPr>
        <p:spPr/>
        <p:txBody>
          <a:bodyPr>
            <a:normAutofit/>
          </a:bodyPr>
          <a:lstStyle/>
          <a:p>
            <a:r>
              <a:t>Add Advanced Features and Export Options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hmguwetu.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Export Functionality</a:t>
            </a:r>
          </a:p>
          <a:p>
            <a:pPr algn="ctr">
              <a:spcAft>
                <a:spcPts val="1200"/>
              </a:spcAft>
            </a:pPr>
            <a:r>
              <a:rPr sz="1300" b="0" i="0">
                <a:solidFill>
                  <a:srgbClr val="616161"/>
                </a:solidFill>
                <a:latin typeface="Proxima Nova"/>
              </a:rPr>
              <a:t>Allow users to save contacts as CSV or JSON files.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gjwi3pns.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Search Enhancements</a:t>
            </a:r>
          </a:p>
          <a:p>
            <a:pPr algn="ctr">
              <a:spcAft>
                <a:spcPts val="1200"/>
              </a:spcAft>
            </a:pPr>
            <a:r>
              <a:rPr sz="1300" b="0" i="0">
                <a:solidFill>
                  <a:srgbClr val="616161"/>
                </a:solidFill>
                <a:latin typeface="Proxima Nova"/>
              </a:rPr>
              <a:t>Support partial name matches or search by number.</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h8w19pay.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Validation</a:t>
            </a:r>
          </a:p>
          <a:p>
            <a:pPr algn="ctr">
              <a:spcAft>
                <a:spcPts val="1200"/>
              </a:spcAft>
            </a:pPr>
            <a:r>
              <a:rPr sz="1300" b="0" i="0">
                <a:solidFill>
                  <a:srgbClr val="616161"/>
                </a:solidFill>
                <a:latin typeface="Proxima Nova"/>
              </a:rPr>
              <a:t>Check input formats: phone numbers, email IDs.</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sy2t53oh.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Import Capability</a:t>
            </a:r>
          </a:p>
          <a:p>
            <a:pPr algn="ctr">
              <a:spcAft>
                <a:spcPts val="1200"/>
              </a:spcAft>
            </a:pPr>
            <a:r>
              <a:rPr sz="1300" b="0" i="0">
                <a:solidFill>
                  <a:srgbClr val="616161"/>
                </a:solidFill>
                <a:latin typeface="Proxima Nova"/>
              </a:rPr>
              <a:t>Load contact data from existing files on startup.</a:t>
            </a:r>
          </a:p>
        </p:txBody>
      </p:sp>
      <p:pic>
        <p:nvPicPr>
          <p:cNvPr id="3" name="Picture 2" descr="A logo for a company&#10;&#10;AI-generated content may be incorrect.">
            <a:extLst>
              <a:ext uri="{FF2B5EF4-FFF2-40B4-BE49-F238E27FC236}">
                <a16:creationId xmlns:a16="http://schemas.microsoft.com/office/drawing/2014/main" id="{D24B68A7-732A-CCA2-B44D-7EF583F5DD2A}"/>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Mini Project: Contact Book</a:t>
            </a:r>
          </a:p>
        </p:txBody>
      </p:sp>
      <p:sp>
        <p:nvSpPr>
          <p:cNvPr id="4" name="Subtitle 3"/>
          <p:cNvSpPr>
            <a:spLocks noGrp="1"/>
          </p:cNvSpPr>
          <p:nvPr>
            <p:ph type="subTitle" idx="13"/>
          </p:nvPr>
        </p:nvSpPr>
        <p:spPr/>
        <p:txBody>
          <a:bodyPr>
            <a:normAutofit/>
          </a:bodyPr>
          <a:lstStyle/>
          <a:p>
            <a:r>
              <a:t>Applying Dictionaries and Lists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0874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Project Goal:</a:t>
            </a:r>
            <a:r>
              <a:rPr sz="1300" b="0" i="0">
                <a:solidFill>
                  <a:srgbClr val="616161"/>
                </a:solidFill>
                <a:latin typeface="Proxima Nova"/>
              </a:rPr>
              <a:t> Create a contact manager using a dictionary.</a:t>
            </a:r>
          </a:p>
          <a:p>
            <a:pPr marL="228600" lvl="1" indent="-91440" algn="l">
              <a:spcBef>
                <a:spcPts val="1200"/>
              </a:spcBef>
              <a:spcAft>
                <a:spcPts val="0"/>
              </a:spcAft>
              <a:buSzPct val="100000"/>
              <a:buFont typeface="Arial"/>
              <a:buChar char="•"/>
            </a:pPr>
            <a:r>
              <a:rPr sz="1300" b="1" i="0">
                <a:solidFill>
                  <a:srgbClr val="616161"/>
                </a:solidFill>
                <a:latin typeface="Proxima Nova"/>
              </a:rPr>
              <a:t>Data Format:</a:t>
            </a:r>
            <a:r>
              <a:rPr sz="1300" b="0" i="0">
                <a:solidFill>
                  <a:srgbClr val="616161"/>
                </a:solidFill>
                <a:latin typeface="Proxima Nova"/>
              </a:rPr>
              <a:t> Each contact is a key, value is a nested dictionary.</a:t>
            </a:r>
          </a:p>
          <a:p>
            <a:pPr marL="228600" lvl="1" indent="-91440" algn="l">
              <a:spcBef>
                <a:spcPts val="1200"/>
              </a:spcBef>
              <a:spcAft>
                <a:spcPts val="0"/>
              </a:spcAft>
              <a:buSzPct val="100000"/>
              <a:buFont typeface="Arial"/>
              <a:buChar char="•"/>
            </a:pPr>
            <a:r>
              <a:rPr sz="1300" b="1" i="0">
                <a:solidFill>
                  <a:srgbClr val="616161"/>
                </a:solidFill>
                <a:latin typeface="Proxima Nova"/>
              </a:rPr>
              <a:t>Features:</a:t>
            </a:r>
            <a:r>
              <a:rPr sz="1300" b="0" i="0">
                <a:solidFill>
                  <a:srgbClr val="616161"/>
                </a:solidFill>
                <a:latin typeface="Proxima Nova"/>
              </a:rPr>
              <a:t> Add, delete, search, and view contacts.</a:t>
            </a:r>
          </a:p>
          <a:p>
            <a:pPr marL="228600" lvl="1" indent="-91440" algn="l">
              <a:spcBef>
                <a:spcPts val="1200"/>
              </a:spcBef>
              <a:spcAft>
                <a:spcPts val="0"/>
              </a:spcAft>
              <a:buSzPct val="100000"/>
              <a:buFont typeface="Arial"/>
              <a:buChar char="•"/>
            </a:pPr>
            <a:r>
              <a:rPr sz="1300" b="1" i="0">
                <a:solidFill>
                  <a:srgbClr val="616161"/>
                </a:solidFill>
                <a:latin typeface="Proxima Nova"/>
              </a:rPr>
              <a:t>Loop Logic:</a:t>
            </a:r>
            <a:r>
              <a:rPr sz="1300" b="0" i="0">
                <a:solidFill>
                  <a:srgbClr val="616161"/>
                </a:solidFill>
                <a:latin typeface="Proxima Nova"/>
              </a:rPr>
              <a:t> Use a menu inside a loop with input handling.</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rc75i9rm.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Jessica Lewis on Unsplash</a:t>
            </a:r>
          </a:p>
        </p:txBody>
      </p:sp>
      <p:pic>
        <p:nvPicPr>
          <p:cNvPr id="3" name="Picture 2" descr="A logo for a company&#10;&#10;AI-generated content may be incorrect.">
            <a:extLst>
              <a:ext uri="{FF2B5EF4-FFF2-40B4-BE49-F238E27FC236}">
                <a16:creationId xmlns:a16="http://schemas.microsoft.com/office/drawing/2014/main" id="{8B501562-E880-7169-53DC-4946287AD427}"/>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Code Review &amp; Output</a:t>
            </a:r>
          </a:p>
        </p:txBody>
      </p:sp>
      <p:sp>
        <p:nvSpPr>
          <p:cNvPr id="4" name="Subtitle 3"/>
          <p:cNvSpPr>
            <a:spLocks noGrp="1"/>
          </p:cNvSpPr>
          <p:nvPr>
            <p:ph type="subTitle" idx="13"/>
          </p:nvPr>
        </p:nvSpPr>
        <p:spPr/>
        <p:txBody>
          <a:bodyPr>
            <a:normAutofit/>
          </a:bodyPr>
          <a:lstStyle/>
          <a:p>
            <a:r>
              <a:t>Sample Contact Book Execution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Code Flow:</a:t>
            </a:r>
            <a:r>
              <a:rPr sz="1300" b="0" i="0">
                <a:solidFill>
                  <a:srgbClr val="616161"/>
                </a:solidFill>
                <a:latin typeface="Proxima Nova"/>
              </a:rPr>
              <a:t> Login → Show menu → Perform operation → Repeat.</a:t>
            </a:r>
          </a:p>
          <a:p>
            <a:pPr marL="228600" lvl="1" indent="-91440" algn="l">
              <a:spcBef>
                <a:spcPts val="1200"/>
              </a:spcBef>
              <a:spcAft>
                <a:spcPts val="0"/>
              </a:spcAft>
              <a:buSzPct val="100000"/>
              <a:buFont typeface="Arial"/>
              <a:buChar char="•"/>
            </a:pPr>
            <a:r>
              <a:rPr sz="1300" b="1" i="0">
                <a:solidFill>
                  <a:srgbClr val="616161"/>
                </a:solidFill>
                <a:latin typeface="Proxima Nova"/>
              </a:rPr>
              <a:t>Sample Commands:</a:t>
            </a:r>
            <a:r>
              <a:rPr sz="1300" b="0" i="0">
                <a:solidFill>
                  <a:srgbClr val="616161"/>
                </a:solidFill>
                <a:latin typeface="Proxima Nova"/>
              </a:rPr>
              <a:t> add_contact(), delete_contact(), search_contact()</a:t>
            </a:r>
          </a:p>
          <a:p>
            <a:pPr marL="228600" lvl="1" indent="-91440" algn="l">
              <a:spcBef>
                <a:spcPts val="1200"/>
              </a:spcBef>
              <a:spcAft>
                <a:spcPts val="0"/>
              </a:spcAft>
              <a:buSzPct val="100000"/>
              <a:buFont typeface="Arial"/>
              <a:buChar char="•"/>
            </a:pPr>
            <a:r>
              <a:rPr sz="1300" b="1" i="0">
                <a:solidFill>
                  <a:srgbClr val="616161"/>
                </a:solidFill>
                <a:latin typeface="Proxima Nova"/>
              </a:rPr>
              <a:t>Output Example:</a:t>
            </a:r>
            <a:r>
              <a:rPr sz="1300" b="0" i="0">
                <a:solidFill>
                  <a:srgbClr val="616161"/>
                </a:solidFill>
                <a:latin typeface="Proxima Nova"/>
              </a:rPr>
              <a:t> Print formatted contact details upon search.</a:t>
            </a:r>
          </a:p>
          <a:p>
            <a:pPr marL="228600" lvl="1" indent="-91440" algn="l">
              <a:spcBef>
                <a:spcPts val="1200"/>
              </a:spcBef>
              <a:spcAft>
                <a:spcPts val="0"/>
              </a:spcAft>
              <a:buSzPct val="100000"/>
              <a:buFont typeface="Arial"/>
              <a:buChar char="•"/>
            </a:pPr>
            <a:r>
              <a:rPr sz="1300" b="1" i="0">
                <a:solidFill>
                  <a:srgbClr val="616161"/>
                </a:solidFill>
                <a:latin typeface="Proxima Nova"/>
              </a:rPr>
              <a:t>Testing Tips:</a:t>
            </a:r>
            <a:r>
              <a:rPr sz="1300" b="0" i="0">
                <a:solidFill>
                  <a:srgbClr val="616161"/>
                </a:solidFill>
                <a:latin typeface="Proxima Nova"/>
              </a:rPr>
              <a:t> Check edge cases like duplicate names or missing fields.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s9e8z919.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Kelly Sikkema on Unsplash</a:t>
            </a:r>
          </a:p>
        </p:txBody>
      </p:sp>
      <p:pic>
        <p:nvPicPr>
          <p:cNvPr id="3" name="Picture 2" descr="A logo for a company&#10;&#10;AI-generated content may be incorrect.">
            <a:extLst>
              <a:ext uri="{FF2B5EF4-FFF2-40B4-BE49-F238E27FC236}">
                <a16:creationId xmlns:a16="http://schemas.microsoft.com/office/drawing/2014/main" id="{13178AD1-C679-906E-EB01-4A54F41E63D1}"/>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Peer Review &amp; Collaboration</a:t>
            </a:r>
          </a:p>
        </p:txBody>
      </p:sp>
      <p:sp>
        <p:nvSpPr>
          <p:cNvPr id="4" name="Subtitle 3"/>
          <p:cNvSpPr>
            <a:spLocks noGrp="1"/>
          </p:cNvSpPr>
          <p:nvPr>
            <p:ph type="subTitle" idx="13"/>
          </p:nvPr>
        </p:nvSpPr>
        <p:spPr/>
        <p:txBody>
          <a:bodyPr>
            <a:normAutofit/>
          </a:bodyPr>
          <a:lstStyle/>
          <a:p>
            <a:r>
              <a:t>Review Contact Book Logic with Peers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247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qvpwxaql.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Collaborative Debugging</a:t>
            </a:r>
          </a:p>
          <a:p>
            <a:pPr algn="ctr">
              <a:spcAft>
                <a:spcPts val="1200"/>
              </a:spcAft>
            </a:pPr>
            <a:r>
              <a:rPr sz="1300" b="0" i="0">
                <a:solidFill>
                  <a:srgbClr val="616161"/>
                </a:solidFill>
                <a:latin typeface="Proxima Nova"/>
              </a:rPr>
              <a:t>Work in pairs to review function flow and logic.</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0kwjpvq5.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Code Sharing</a:t>
            </a:r>
          </a:p>
          <a:p>
            <a:pPr algn="ctr">
              <a:spcAft>
                <a:spcPts val="1200"/>
              </a:spcAft>
            </a:pPr>
            <a:r>
              <a:rPr sz="1300" b="0" i="0">
                <a:solidFill>
                  <a:srgbClr val="616161"/>
                </a:solidFill>
                <a:latin typeface="Proxima Nova"/>
              </a:rPr>
              <a:t>Use shared platforms like Google Colab for testing.</a:t>
            </a:r>
          </a:p>
        </p:txBody>
      </p:sp>
      <p:sp>
        <p:nvSpPr>
          <p:cNvPr id="19" name="Rectangle 18"/>
          <p:cNvSpPr/>
          <p:nvPr/>
        </p:nvSpPr>
        <p:spPr>
          <a:xfrm>
            <a:off x="228600" y="2682031"/>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9x8_eugd.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Feedback Areas</a:t>
            </a:r>
          </a:p>
          <a:p>
            <a:pPr algn="ctr">
              <a:spcAft>
                <a:spcPts val="1200"/>
              </a:spcAft>
            </a:pPr>
            <a:r>
              <a:rPr sz="1300" b="0" i="0">
                <a:solidFill>
                  <a:srgbClr val="616161"/>
                </a:solidFill>
                <a:latin typeface="Proxima Nova"/>
              </a:rPr>
              <a:t>Look for logical errors, UI clarity, input validation.</a:t>
            </a:r>
          </a:p>
        </p:txBody>
      </p:sp>
      <p:sp>
        <p:nvSpPr>
          <p:cNvPr id="24" name="Rectangle 23"/>
          <p:cNvSpPr/>
          <p:nvPr/>
        </p:nvSpPr>
        <p:spPr>
          <a:xfrm>
            <a:off x="4724400" y="2682031"/>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_q8dw7dc.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Team Growth</a:t>
            </a:r>
          </a:p>
          <a:p>
            <a:pPr algn="ctr">
              <a:spcAft>
                <a:spcPts val="1200"/>
              </a:spcAft>
            </a:pPr>
            <a:r>
              <a:rPr sz="1300" b="0" i="0">
                <a:solidFill>
                  <a:srgbClr val="616161"/>
                </a:solidFill>
                <a:latin typeface="Proxima Nova"/>
              </a:rPr>
              <a:t>Build habits of communication, explanation, and code critique.</a:t>
            </a:r>
          </a:p>
        </p:txBody>
      </p:sp>
      <p:pic>
        <p:nvPicPr>
          <p:cNvPr id="3" name="Picture 2" descr="A logo for a company&#10;&#10;AI-generated content may be incorrect.">
            <a:extLst>
              <a:ext uri="{FF2B5EF4-FFF2-40B4-BE49-F238E27FC236}">
                <a16:creationId xmlns:a16="http://schemas.microsoft.com/office/drawing/2014/main" id="{4B26E748-DD7F-70C4-0F85-7BF0B9A8E7C5}"/>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Day 3 Summary</a:t>
            </a:r>
          </a:p>
        </p:txBody>
      </p:sp>
      <p:sp>
        <p:nvSpPr>
          <p:cNvPr id="4" name="Subtitle 3"/>
          <p:cNvSpPr>
            <a:spLocks noGrp="1"/>
          </p:cNvSpPr>
          <p:nvPr>
            <p:ph type="subTitle" idx="13"/>
          </p:nvPr>
        </p:nvSpPr>
        <p:spPr/>
        <p:txBody>
          <a:bodyPr>
            <a:normAutofit/>
          </a:bodyPr>
          <a:lstStyle/>
          <a:p>
            <a:r>
              <a:t>Review of Python Data Structures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Lists</a:t>
            </a:r>
          </a:p>
          <a:p>
            <a:pPr algn="ctr">
              <a:spcAft>
                <a:spcPts val="1200"/>
              </a:spcAft>
            </a:pPr>
            <a:r>
              <a:rPr sz="1300" b="0" i="0">
                <a:solidFill>
                  <a:srgbClr val="616161"/>
                </a:solidFill>
                <a:latin typeface="Proxima Nova"/>
              </a:rPr>
              <a:t>Ordered, mutable collections for flexible data storage.</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y3pfjo0g.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Tuples</a:t>
            </a:r>
          </a:p>
          <a:p>
            <a:pPr algn="ctr">
              <a:spcAft>
                <a:spcPts val="1200"/>
              </a:spcAft>
            </a:pPr>
            <a:r>
              <a:rPr sz="1300" b="0" i="0">
                <a:solidFill>
                  <a:srgbClr val="616161"/>
                </a:solidFill>
                <a:latin typeface="Proxima Nova"/>
              </a:rPr>
              <a:t>Immutable sequences for fixed collections.</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m6pchtca.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Sets</a:t>
            </a:r>
          </a:p>
          <a:p>
            <a:pPr algn="ctr">
              <a:spcAft>
                <a:spcPts val="1200"/>
              </a:spcAft>
            </a:pPr>
            <a:r>
              <a:rPr sz="1300" b="0" i="0">
                <a:solidFill>
                  <a:srgbClr val="616161"/>
                </a:solidFill>
                <a:latin typeface="Proxima Nova"/>
              </a:rPr>
              <a:t>Unordered, unique elements for efficient checks.</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psye7_yr.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Dictionaries</a:t>
            </a:r>
          </a:p>
          <a:p>
            <a:pPr algn="ctr">
              <a:spcAft>
                <a:spcPts val="1200"/>
              </a:spcAft>
            </a:pPr>
            <a:r>
              <a:rPr sz="1300" b="0" i="0">
                <a:solidFill>
                  <a:srgbClr val="616161"/>
                </a:solidFill>
                <a:latin typeface="Proxima Nova"/>
              </a:rPr>
              <a:t>Key-value maps for structured data and fast access.</a:t>
            </a:r>
          </a:p>
        </p:txBody>
      </p:sp>
      <p:pic>
        <p:nvPicPr>
          <p:cNvPr id="3" name="Picture 2" descr="A logo for a company&#10;&#10;AI-generated content may be incorrect.">
            <a:extLst>
              <a:ext uri="{FF2B5EF4-FFF2-40B4-BE49-F238E27FC236}">
                <a16:creationId xmlns:a16="http://schemas.microsoft.com/office/drawing/2014/main" id="{47D0B63F-1910-E097-A789-0D69E79174D5}"/>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Quiz: Data Structures</a:t>
            </a:r>
          </a:p>
        </p:txBody>
      </p:sp>
      <p:sp>
        <p:nvSpPr>
          <p:cNvPr id="4" name="Subtitle 3"/>
          <p:cNvSpPr>
            <a:spLocks noGrp="1"/>
          </p:cNvSpPr>
          <p:nvPr>
            <p:ph type="subTitle" idx="13"/>
          </p:nvPr>
        </p:nvSpPr>
        <p:spPr/>
        <p:txBody>
          <a:bodyPr>
            <a:normAutofit/>
          </a:bodyPr>
          <a:lstStyle/>
          <a:p>
            <a:r>
              <a:t>Test Your Knowledge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Question 1:</a:t>
            </a:r>
            <a:r>
              <a:rPr sz="1300" b="0" i="0">
                <a:solidFill>
                  <a:srgbClr val="616161"/>
                </a:solidFill>
                <a:latin typeface="Proxima Nova"/>
              </a:rPr>
              <a:t> Which data structure is immutable? A) list B) set C) tuple D) dict</a:t>
            </a:r>
          </a:p>
          <a:p>
            <a:pPr marL="228600" lvl="1" indent="-91440" algn="l">
              <a:spcBef>
                <a:spcPts val="1200"/>
              </a:spcBef>
              <a:spcAft>
                <a:spcPts val="0"/>
              </a:spcAft>
              <a:buSzPct val="100000"/>
              <a:buFont typeface="Arial"/>
              <a:buChar char="•"/>
            </a:pPr>
            <a:r>
              <a:rPr sz="1300" b="1" i="0">
                <a:solidFill>
                  <a:srgbClr val="616161"/>
                </a:solidFill>
                <a:latin typeface="Proxima Nova"/>
              </a:rPr>
              <a:t>Question 2:</a:t>
            </a:r>
            <a:r>
              <a:rPr sz="1300" b="0" i="0">
                <a:solidFill>
                  <a:srgbClr val="616161"/>
                </a:solidFill>
                <a:latin typeface="Proxima Nova"/>
              </a:rPr>
              <a:t> What does dict.items() return? A) Keys B) Values C) Tuples D) Strings</a:t>
            </a:r>
          </a:p>
          <a:p>
            <a:pPr marL="228600" lvl="1" indent="-91440" algn="l">
              <a:spcBef>
                <a:spcPts val="1200"/>
              </a:spcBef>
              <a:spcAft>
                <a:spcPts val="0"/>
              </a:spcAft>
              <a:buSzPct val="100000"/>
              <a:buFont typeface="Arial"/>
              <a:buChar char="•"/>
            </a:pPr>
            <a:r>
              <a:rPr sz="1300" b="1" i="0">
                <a:solidFill>
                  <a:srgbClr val="616161"/>
                </a:solidFill>
                <a:latin typeface="Proxima Nova"/>
              </a:rPr>
              <a:t>Question 3:</a:t>
            </a:r>
            <a:r>
              <a:rPr sz="1300" b="0" i="0">
                <a:solidFill>
                  <a:srgbClr val="616161"/>
                </a:solidFill>
                <a:latin typeface="Proxima Nova"/>
              </a:rPr>
              <a:t> Which method removes a key from a dictionary? A) delete B) remove C) pop D) discard</a:t>
            </a:r>
          </a:p>
          <a:p>
            <a:pPr marL="228600" lvl="1" indent="-91440" algn="l">
              <a:spcBef>
                <a:spcPts val="1200"/>
              </a:spcBef>
              <a:spcAft>
                <a:spcPts val="0"/>
              </a:spcAft>
              <a:buSzPct val="100000"/>
              <a:buFont typeface="Arial"/>
              <a:buChar char="•"/>
            </a:pPr>
            <a:r>
              <a:rPr sz="1300" b="1" i="0">
                <a:solidFill>
                  <a:srgbClr val="616161"/>
                </a:solidFill>
                <a:latin typeface="Proxima Nova"/>
              </a:rPr>
              <a:t>Challenge:</a:t>
            </a:r>
            <a:r>
              <a:rPr sz="1300" b="0" i="0">
                <a:solidFill>
                  <a:srgbClr val="616161"/>
                </a:solidFill>
                <a:latin typeface="Proxima Nova"/>
              </a:rPr>
              <a:t> Write a one-liner to get unique values from a list.</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lem5762z.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Hitesh Choudhary on Unsplash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Homework Assignment</a:t>
            </a:r>
          </a:p>
        </p:txBody>
      </p:sp>
      <p:sp>
        <p:nvSpPr>
          <p:cNvPr id="4" name="Subtitle 3"/>
          <p:cNvSpPr>
            <a:spLocks noGrp="1"/>
          </p:cNvSpPr>
          <p:nvPr>
            <p:ph type="subTitle" idx="13"/>
          </p:nvPr>
        </p:nvSpPr>
        <p:spPr/>
        <p:txBody>
          <a:bodyPr>
            <a:normAutofit/>
          </a:bodyPr>
          <a:lstStyle/>
          <a:p>
            <a:r>
              <a:t>Practice on Data Structures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List Task</a:t>
            </a:r>
          </a:p>
          <a:p>
            <a:pPr algn="ctr">
              <a:spcAft>
                <a:spcPts val="1200"/>
              </a:spcAft>
            </a:pPr>
            <a:r>
              <a:rPr sz="1300" b="0" i="0">
                <a:solidFill>
                  <a:srgbClr val="616161"/>
                </a:solidFill>
                <a:latin typeface="Proxima Nova"/>
              </a:rPr>
              <a:t>Create a list of names. Sort, reverse, and search items.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b8bs1dsd.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Tuple Task</a:t>
            </a:r>
          </a:p>
          <a:p>
            <a:pPr algn="ctr">
              <a:spcAft>
                <a:spcPts val="1200"/>
              </a:spcAft>
            </a:pPr>
            <a:r>
              <a:rPr sz="1300" b="0" i="0">
                <a:solidFill>
                  <a:srgbClr val="616161"/>
                </a:solidFill>
                <a:latin typeface="Proxima Nova"/>
              </a:rPr>
              <a:t>Store a record with immutable details (e.g., ID, DOB).</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iyltakuy.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Set Task</a:t>
            </a:r>
          </a:p>
          <a:p>
            <a:pPr algn="ctr">
              <a:spcAft>
                <a:spcPts val="1200"/>
              </a:spcAft>
            </a:pPr>
            <a:r>
              <a:rPr sz="1300" b="0" i="0">
                <a:solidFill>
                  <a:srgbClr val="616161"/>
                </a:solidFill>
                <a:latin typeface="Proxima Nova"/>
              </a:rPr>
              <a:t>Remove duplicates from a data stream using set().</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softhxt4.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Dict Task</a:t>
            </a:r>
          </a:p>
          <a:p>
            <a:pPr algn="ctr">
              <a:spcAft>
                <a:spcPts val="1200"/>
              </a:spcAft>
            </a:pPr>
            <a:r>
              <a:rPr sz="1300" b="0" i="0">
                <a:solidFill>
                  <a:srgbClr val="616161"/>
                </a:solidFill>
                <a:latin typeface="Proxima Nova"/>
              </a:rPr>
              <a:t>Build a mini catalog with product names and prices.</a:t>
            </a:r>
          </a:p>
        </p:txBody>
      </p:sp>
      <p:pic>
        <p:nvPicPr>
          <p:cNvPr id="3" name="Picture 2" descr="A logo for a company&#10;&#10;AI-generated content may be incorrect.">
            <a:extLst>
              <a:ext uri="{FF2B5EF4-FFF2-40B4-BE49-F238E27FC236}">
                <a16:creationId xmlns:a16="http://schemas.microsoft.com/office/drawing/2014/main" id="{0F0D880E-72D1-8AE2-1E8E-350D36DB1848}"/>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Understanding Lists</a:t>
            </a:r>
          </a:p>
        </p:txBody>
      </p:sp>
      <p:sp>
        <p:nvSpPr>
          <p:cNvPr id="4" name="Subtitle 3"/>
          <p:cNvSpPr>
            <a:spLocks noGrp="1"/>
          </p:cNvSpPr>
          <p:nvPr>
            <p:ph type="subTitle" idx="13"/>
          </p:nvPr>
        </p:nvSpPr>
        <p:spPr/>
        <p:txBody>
          <a:bodyPr>
            <a:normAutofit/>
          </a:bodyPr>
          <a:lstStyle/>
          <a:p>
            <a:r>
              <a:t>Flexible Collections of Ordered Data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A list is an ordered, mutable collection of items.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Creation</a:t>
            </a:r>
          </a:p>
          <a:p>
            <a:pPr algn="ctr">
              <a:spcAft>
                <a:spcPts val="1200"/>
              </a:spcAft>
            </a:pPr>
            <a:r>
              <a:rPr sz="1300" b="0" i="0">
                <a:solidFill>
                  <a:srgbClr val="616161"/>
                </a:solidFill>
                <a:latin typeface="Proxima Nova"/>
              </a:rPr>
              <a:t>Use square brackets: fruits = ['apple', 'banana', 'cherry']</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Indexing &amp; Slicing</a:t>
            </a:r>
          </a:p>
          <a:p>
            <a:pPr algn="ctr">
              <a:spcAft>
                <a:spcPts val="1200"/>
              </a:spcAft>
            </a:pPr>
            <a:r>
              <a:rPr sz="1300" b="0" i="0">
                <a:solidFill>
                  <a:srgbClr val="616161"/>
                </a:solidFill>
                <a:latin typeface="Proxima Nova"/>
              </a:rPr>
              <a:t>Access elements by index or use slicing for sublists.</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Common Methods</a:t>
            </a:r>
          </a:p>
          <a:p>
            <a:pPr algn="ctr">
              <a:spcAft>
                <a:spcPts val="1200"/>
              </a:spcAft>
            </a:pPr>
            <a:r>
              <a:rPr sz="1300" b="0" i="0">
                <a:solidFill>
                  <a:srgbClr val="616161"/>
                </a:solidFill>
                <a:latin typeface="Proxima Nova"/>
              </a:rPr>
              <a:t>append(), remove(), pop(), sort(), and reverse().</a:t>
            </a:r>
          </a:p>
        </p:txBody>
      </p:sp>
      <p:pic>
        <p:nvPicPr>
          <p:cNvPr id="3" name="Picture 2" descr="A logo for a company&#10;&#10;AI-generated content may be incorrect.">
            <a:extLst>
              <a:ext uri="{FF2B5EF4-FFF2-40B4-BE49-F238E27FC236}">
                <a16:creationId xmlns:a16="http://schemas.microsoft.com/office/drawing/2014/main" id="{1F033D56-BBC9-F27F-71A7-8FB1833FB570}"/>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Thank You!</a:t>
            </a:r>
          </a:p>
        </p:txBody>
      </p:sp>
      <p:sp>
        <p:nvSpPr>
          <p:cNvPr id="4" name="Subtitle 3"/>
          <p:cNvSpPr>
            <a:spLocks noGrp="1"/>
          </p:cNvSpPr>
          <p:nvPr>
            <p:ph type="subTitle" idx="13"/>
          </p:nvPr>
        </p:nvSpPr>
        <p:spPr/>
        <p:txBody>
          <a:bodyPr>
            <a:normAutofit/>
          </a:bodyPr>
          <a:lstStyle/>
          <a:p>
            <a:r>
              <a:rPr dirty="0"/>
              <a:t>Wrap-up for Day 3</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Session Complete:</a:t>
            </a:r>
            <a:r>
              <a:rPr sz="1300" b="0" i="0" dirty="0">
                <a:solidFill>
                  <a:srgbClr val="616161"/>
                </a:solidFill>
                <a:latin typeface="Proxima Nova"/>
              </a:rPr>
              <a:t> You've explored all major data structures.</a:t>
            </a:r>
          </a:p>
          <a:p>
            <a:pPr marL="228600" lvl="1" indent="-91440" algn="l">
              <a:spcBef>
                <a:spcPts val="1200"/>
              </a:spcBef>
              <a:spcAft>
                <a:spcPts val="0"/>
              </a:spcAft>
              <a:buSzPct val="100000"/>
              <a:buFont typeface="Arial"/>
              <a:buChar char="•"/>
            </a:pPr>
            <a:r>
              <a:rPr sz="1300" b="1" i="0" dirty="0">
                <a:solidFill>
                  <a:srgbClr val="616161"/>
                </a:solidFill>
                <a:latin typeface="Proxima Nova"/>
              </a:rPr>
              <a:t>Next Steps:</a:t>
            </a:r>
            <a:r>
              <a:rPr sz="1300" b="0" i="0" dirty="0">
                <a:solidFill>
                  <a:srgbClr val="616161"/>
                </a:solidFill>
                <a:latin typeface="Proxima Nova"/>
              </a:rPr>
              <a:t> Revise, complete homework, and be ready for Python functions tomorrow.</a:t>
            </a:r>
          </a:p>
          <a:p>
            <a:pPr marL="228600" lvl="1" indent="-91440" algn="l">
              <a:spcBef>
                <a:spcPts val="1200"/>
              </a:spcBef>
              <a:spcAft>
                <a:spcPts val="0"/>
              </a:spcAft>
              <a:buSzPct val="100000"/>
              <a:buFont typeface="Arial"/>
              <a:buChar char="•"/>
            </a:pPr>
            <a:r>
              <a:rPr sz="1300" b="1" i="0" dirty="0">
                <a:solidFill>
                  <a:srgbClr val="616161"/>
                </a:solidFill>
                <a:latin typeface="Proxima Nova"/>
              </a:rPr>
              <a:t>Stay Curious:</a:t>
            </a:r>
            <a:r>
              <a:rPr sz="1300" b="0" i="0" dirty="0">
                <a:solidFill>
                  <a:srgbClr val="616161"/>
                </a:solidFill>
                <a:latin typeface="Proxima Nova"/>
              </a:rPr>
              <a:t> Try solving small data problems using these structures.</a:t>
            </a:r>
          </a:p>
          <a:p>
            <a:pPr marL="228600" lvl="1" indent="-91440" algn="l">
              <a:spcBef>
                <a:spcPts val="1200"/>
              </a:spcBef>
              <a:spcAft>
                <a:spcPts val="0"/>
              </a:spcAft>
              <a:buSzPct val="100000"/>
              <a:buFont typeface="Arial"/>
              <a:buChar char="•"/>
            </a:pPr>
            <a:r>
              <a:rPr sz="1300" b="1" i="0" dirty="0">
                <a:solidFill>
                  <a:srgbClr val="616161"/>
                </a:solidFill>
                <a:latin typeface="Proxima Nova"/>
              </a:rPr>
              <a:t>Get Involved:</a:t>
            </a:r>
            <a:r>
              <a:rPr sz="1300" b="0" i="0" dirty="0">
                <a:solidFill>
                  <a:srgbClr val="616161"/>
                </a:solidFill>
                <a:latin typeface="Proxima Nova"/>
              </a:rPr>
              <a:t> Share your mini projects with your peers.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7om890vv.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Pete Pedroza on Unsplash</a:t>
            </a:r>
          </a:p>
        </p:txBody>
      </p:sp>
      <p:pic>
        <p:nvPicPr>
          <p:cNvPr id="3" name="Picture 2" descr="A logo for a company&#10;&#10;AI-generated content may be incorrect.">
            <a:extLst>
              <a:ext uri="{FF2B5EF4-FFF2-40B4-BE49-F238E27FC236}">
                <a16:creationId xmlns:a16="http://schemas.microsoft.com/office/drawing/2014/main" id="{6FEB9B4A-B19E-29C6-615F-0063424ADCF9}"/>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Working with List Methods</a:t>
            </a:r>
          </a:p>
        </p:txBody>
      </p:sp>
      <p:sp>
        <p:nvSpPr>
          <p:cNvPr id="4" name="Subtitle 3"/>
          <p:cNvSpPr>
            <a:spLocks noGrp="1"/>
          </p:cNvSpPr>
          <p:nvPr>
            <p:ph type="subTitle" idx="13"/>
          </p:nvPr>
        </p:nvSpPr>
        <p:spPr/>
        <p:txBody>
          <a:bodyPr>
            <a:normAutofit/>
          </a:bodyPr>
          <a:lstStyle/>
          <a:p>
            <a:r>
              <a:t>Powerful Functions for List Manipulation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l4i1giyd.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Adding Elements</a:t>
            </a:r>
          </a:p>
          <a:p>
            <a:pPr algn="ctr">
              <a:spcAft>
                <a:spcPts val="1200"/>
              </a:spcAft>
            </a:pPr>
            <a:r>
              <a:rPr sz="1300" b="0" i="0">
                <a:solidFill>
                  <a:srgbClr val="616161"/>
                </a:solidFill>
                <a:latin typeface="Proxima Nova"/>
              </a:rPr>
              <a:t>Use append(), insert(), or extend() to add items.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g24rajv0.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Removing Elements</a:t>
            </a:r>
          </a:p>
          <a:p>
            <a:pPr algn="ctr">
              <a:spcAft>
                <a:spcPts val="1200"/>
              </a:spcAft>
            </a:pPr>
            <a:r>
              <a:rPr sz="1300" b="0" i="0">
                <a:solidFill>
                  <a:srgbClr val="616161"/>
                </a:solidFill>
                <a:latin typeface="Proxima Nova"/>
              </a:rPr>
              <a:t>Use remove(), pop(), or del for different deletion styles.</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_9_3rngl.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Sorting and Reversing</a:t>
            </a:r>
          </a:p>
          <a:p>
            <a:pPr algn="ctr">
              <a:spcAft>
                <a:spcPts val="1200"/>
              </a:spcAft>
            </a:pPr>
            <a:r>
              <a:rPr sz="1300" b="0" i="0">
                <a:solidFill>
                  <a:srgbClr val="616161"/>
                </a:solidFill>
                <a:latin typeface="Proxima Nova"/>
              </a:rPr>
              <a:t>Use sort() and reverse() for ordered arrangements.</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jg4f7zb5.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Searching</a:t>
            </a:r>
          </a:p>
          <a:p>
            <a:pPr algn="ctr">
              <a:spcAft>
                <a:spcPts val="1200"/>
              </a:spcAft>
            </a:pPr>
            <a:r>
              <a:rPr sz="1300" b="0" i="0">
                <a:solidFill>
                  <a:srgbClr val="616161"/>
                </a:solidFill>
                <a:latin typeface="Proxima Nova"/>
              </a:rPr>
              <a:t>Use index() and in to find and check existence.</a:t>
            </a:r>
          </a:p>
        </p:txBody>
      </p:sp>
      <p:pic>
        <p:nvPicPr>
          <p:cNvPr id="3" name="Picture 2" descr="A logo for a company&#10;&#10;AI-generated content may be incorrect.">
            <a:extLst>
              <a:ext uri="{FF2B5EF4-FFF2-40B4-BE49-F238E27FC236}">
                <a16:creationId xmlns:a16="http://schemas.microsoft.com/office/drawing/2014/main" id="{CD46E606-5330-8F38-2C7D-022818AB8ABB}"/>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Tuples in Python</a:t>
            </a:r>
          </a:p>
        </p:txBody>
      </p:sp>
      <p:sp>
        <p:nvSpPr>
          <p:cNvPr id="4" name="Subtitle 3"/>
          <p:cNvSpPr>
            <a:spLocks noGrp="1"/>
          </p:cNvSpPr>
          <p:nvPr>
            <p:ph type="subTitle" idx="13"/>
          </p:nvPr>
        </p:nvSpPr>
        <p:spPr/>
        <p:txBody>
          <a:bodyPr>
            <a:normAutofit/>
          </a:bodyPr>
          <a:lstStyle/>
          <a:p>
            <a:r>
              <a:t>Immutable Ordered Collections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y3pfjo0g.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Tuples are immutable, ordered sequences of elements.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Syntax</a:t>
            </a:r>
          </a:p>
          <a:p>
            <a:pPr algn="ctr">
              <a:spcAft>
                <a:spcPts val="1200"/>
              </a:spcAft>
            </a:pPr>
            <a:r>
              <a:rPr sz="1300" b="0" i="0">
                <a:solidFill>
                  <a:srgbClr val="616161"/>
                </a:solidFill>
                <a:latin typeface="Proxima Nova"/>
              </a:rPr>
              <a:t>Use parentheses: coordinates = (10, 20)</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jzxf1oi4.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Use Cases</a:t>
            </a:r>
          </a:p>
          <a:p>
            <a:pPr algn="ctr">
              <a:spcAft>
                <a:spcPts val="1200"/>
              </a:spcAft>
            </a:pPr>
            <a:r>
              <a:rPr sz="1300" b="0" i="0">
                <a:solidFill>
                  <a:srgbClr val="616161"/>
                </a:solidFill>
                <a:latin typeface="Proxima Nova"/>
              </a:rPr>
              <a:t>Ideal for fixed data like coordinates, dates, and records.</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u4afjm7y.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Performance</a:t>
            </a:r>
          </a:p>
          <a:p>
            <a:pPr algn="ctr">
              <a:spcAft>
                <a:spcPts val="1200"/>
              </a:spcAft>
            </a:pPr>
            <a:r>
              <a:rPr sz="1300" b="0" i="0">
                <a:solidFill>
                  <a:srgbClr val="616161"/>
                </a:solidFill>
                <a:latin typeface="Proxima Nova"/>
              </a:rPr>
              <a:t>Faster than lists and safe from accidental changes.</a:t>
            </a:r>
          </a:p>
        </p:txBody>
      </p:sp>
      <p:pic>
        <p:nvPicPr>
          <p:cNvPr id="3" name="Picture 2" descr="A logo for a company&#10;&#10;AI-generated content may be incorrect.">
            <a:extLst>
              <a:ext uri="{FF2B5EF4-FFF2-40B4-BE49-F238E27FC236}">
                <a16:creationId xmlns:a16="http://schemas.microsoft.com/office/drawing/2014/main" id="{566DD538-2DD4-C693-78DC-02D90369FDA1}"/>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Working with Sets</a:t>
            </a:r>
          </a:p>
        </p:txBody>
      </p:sp>
      <p:sp>
        <p:nvSpPr>
          <p:cNvPr id="4" name="Subtitle 3"/>
          <p:cNvSpPr>
            <a:spLocks noGrp="1"/>
          </p:cNvSpPr>
          <p:nvPr>
            <p:ph type="subTitle" idx="13"/>
          </p:nvPr>
        </p:nvSpPr>
        <p:spPr/>
        <p:txBody>
          <a:bodyPr>
            <a:normAutofit/>
          </a:bodyPr>
          <a:lstStyle/>
          <a:p>
            <a:r>
              <a:t>Unordered Collections of Unique Elements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a:t>
            </a:r>
            <a:r>
              <a:rPr sz="1300" b="0" i="0">
                <a:solidFill>
                  <a:srgbClr val="616161"/>
                </a:solidFill>
                <a:latin typeface="Proxima Nova"/>
              </a:rPr>
              <a:t> Sets are unordered collections with no duplicate items.</a:t>
            </a:r>
          </a:p>
          <a:p>
            <a:pPr marL="228600" lvl="1" indent="-91440" algn="l">
              <a:spcBef>
                <a:spcPts val="1200"/>
              </a:spcBef>
              <a:spcAft>
                <a:spcPts val="0"/>
              </a:spcAft>
              <a:buSzPct val="100000"/>
              <a:buFont typeface="Arial"/>
              <a:buChar char="•"/>
            </a:pPr>
            <a:r>
              <a:rPr sz="1300" b="1" i="0">
                <a:solidFill>
                  <a:srgbClr val="616161"/>
                </a:solidFill>
                <a:latin typeface="Proxima Nova"/>
              </a:rPr>
              <a:t>Creation:</a:t>
            </a:r>
            <a:r>
              <a:rPr sz="1300" b="0" i="0">
                <a:solidFill>
                  <a:srgbClr val="616161"/>
                </a:solidFill>
                <a:latin typeface="Proxima Nova"/>
              </a:rPr>
              <a:t> Use curly braces: numbers = {1, 2, 3, 2} → {1, 2, 3}</a:t>
            </a:r>
          </a:p>
          <a:p>
            <a:pPr marL="228600" lvl="1" indent="-91440" algn="l">
              <a:spcBef>
                <a:spcPts val="1200"/>
              </a:spcBef>
              <a:spcAft>
                <a:spcPts val="0"/>
              </a:spcAft>
              <a:buSzPct val="100000"/>
              <a:buFont typeface="Arial"/>
              <a:buChar char="•"/>
            </a:pPr>
            <a:r>
              <a:rPr sz="1300" b="1" i="0">
                <a:solidFill>
                  <a:srgbClr val="616161"/>
                </a:solidFill>
                <a:latin typeface="Proxima Nova"/>
              </a:rPr>
              <a:t>Operations:</a:t>
            </a:r>
            <a:r>
              <a:rPr sz="1300" b="0" i="0">
                <a:solidFill>
                  <a:srgbClr val="616161"/>
                </a:solidFill>
                <a:latin typeface="Proxima Nova"/>
              </a:rPr>
              <a:t> Supports union, intersection, difference, and subset tests.</a:t>
            </a:r>
          </a:p>
          <a:p>
            <a:pPr marL="228600" lvl="1" indent="-91440" algn="l">
              <a:spcBef>
                <a:spcPts val="1200"/>
              </a:spcBef>
              <a:spcAft>
                <a:spcPts val="0"/>
              </a:spcAft>
              <a:buSzPct val="100000"/>
              <a:buFont typeface="Arial"/>
              <a:buChar char="•"/>
            </a:pPr>
            <a:r>
              <a:rPr sz="1300" b="1" i="0">
                <a:solidFill>
                  <a:srgbClr val="616161"/>
                </a:solidFill>
                <a:latin typeface="Proxima Nova"/>
              </a:rPr>
              <a:t>Use Cases:</a:t>
            </a:r>
            <a:r>
              <a:rPr sz="1300" b="0" i="0">
                <a:solidFill>
                  <a:srgbClr val="616161"/>
                </a:solidFill>
                <a:latin typeface="Proxima Nova"/>
              </a:rPr>
              <a:t> Useful for membership testing, removing duplicates.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_54hm57o.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Mike Szczepanski on Unsplash</a:t>
            </a:r>
          </a:p>
        </p:txBody>
      </p:sp>
      <p:pic>
        <p:nvPicPr>
          <p:cNvPr id="3" name="Picture 2" descr="A logo for a company&#10;&#10;AI-generated content may be incorrect.">
            <a:extLst>
              <a:ext uri="{FF2B5EF4-FFF2-40B4-BE49-F238E27FC236}">
                <a16:creationId xmlns:a16="http://schemas.microsoft.com/office/drawing/2014/main" id="{FA1B7A14-9AE5-FDB2-D23A-98DEF7C13665}"/>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Dictionaries in Python</a:t>
            </a:r>
          </a:p>
        </p:txBody>
      </p:sp>
      <p:sp>
        <p:nvSpPr>
          <p:cNvPr id="4" name="Subtitle 3"/>
          <p:cNvSpPr>
            <a:spLocks noGrp="1"/>
          </p:cNvSpPr>
          <p:nvPr>
            <p:ph type="subTitle" idx="13"/>
          </p:nvPr>
        </p:nvSpPr>
        <p:spPr/>
        <p:txBody>
          <a:bodyPr>
            <a:normAutofit/>
          </a:bodyPr>
          <a:lstStyle/>
          <a:p>
            <a:r>
              <a:t>Key-Value Mapping Structure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psye7_yr.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Dictionaries store data in key-value pairs.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Syntax</a:t>
            </a:r>
          </a:p>
          <a:p>
            <a:pPr algn="ctr">
              <a:spcAft>
                <a:spcPts val="1200"/>
              </a:spcAft>
            </a:pPr>
            <a:r>
              <a:rPr sz="1300" b="0" i="0">
                <a:solidFill>
                  <a:srgbClr val="616161"/>
                </a:solidFill>
                <a:latin typeface="Proxima Nova"/>
              </a:rPr>
              <a:t>Use curly braces: person = {'name': 'John', 'age': 25}</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1uyb_qfr.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Accessing &amp; Modifying</a:t>
            </a:r>
          </a:p>
          <a:p>
            <a:pPr algn="ctr">
              <a:spcAft>
                <a:spcPts val="1200"/>
              </a:spcAft>
            </a:pPr>
            <a:r>
              <a:rPr sz="1300" b="0" i="0">
                <a:solidFill>
                  <a:srgbClr val="616161"/>
                </a:solidFill>
                <a:latin typeface="Proxima Nova"/>
              </a:rPr>
              <a:t>Access using keys. Modify by assigning a new value.</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y2w_spw3.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Methods</a:t>
            </a:r>
          </a:p>
          <a:p>
            <a:pPr algn="ctr">
              <a:spcAft>
                <a:spcPts val="1200"/>
              </a:spcAft>
            </a:pPr>
            <a:r>
              <a:rPr sz="1300" b="0" i="0">
                <a:solidFill>
                  <a:srgbClr val="616161"/>
                </a:solidFill>
                <a:latin typeface="Proxima Nova"/>
              </a:rPr>
              <a:t>Includes get(), keys(), values(), items(), pop(), etc.</a:t>
            </a:r>
          </a:p>
        </p:txBody>
      </p:sp>
      <p:pic>
        <p:nvPicPr>
          <p:cNvPr id="3" name="Picture 2" descr="A logo for a company&#10;&#10;AI-generated content may be incorrect.">
            <a:extLst>
              <a:ext uri="{FF2B5EF4-FFF2-40B4-BE49-F238E27FC236}">
                <a16:creationId xmlns:a16="http://schemas.microsoft.com/office/drawing/2014/main" id="{FC7A26C7-DAE6-5D64-DFAB-A28268CF4955}"/>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Nested Data Structures</a:t>
            </a:r>
          </a:p>
        </p:txBody>
      </p:sp>
      <p:sp>
        <p:nvSpPr>
          <p:cNvPr id="4" name="Subtitle 3"/>
          <p:cNvSpPr>
            <a:spLocks noGrp="1"/>
          </p:cNvSpPr>
          <p:nvPr>
            <p:ph type="subTitle" idx="13"/>
          </p:nvPr>
        </p:nvSpPr>
        <p:spPr/>
        <p:txBody>
          <a:bodyPr>
            <a:normAutofit/>
          </a:bodyPr>
          <a:lstStyle/>
          <a:p>
            <a:r>
              <a:t>Combining Lists, Tuples, and Dictionaries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a:t>
            </a:r>
            <a:r>
              <a:rPr sz="1300" b="0" i="0">
                <a:solidFill>
                  <a:srgbClr val="616161"/>
                </a:solidFill>
                <a:latin typeface="Proxima Nova"/>
              </a:rPr>
              <a:t> Structures that contain other structures as elements.</a:t>
            </a:r>
          </a:p>
          <a:p>
            <a:pPr marL="228600" lvl="1" indent="-91440" algn="l">
              <a:spcBef>
                <a:spcPts val="1200"/>
              </a:spcBef>
              <a:spcAft>
                <a:spcPts val="0"/>
              </a:spcAft>
              <a:buSzPct val="100000"/>
              <a:buFont typeface="Arial"/>
              <a:buChar char="•"/>
            </a:pPr>
            <a:r>
              <a:rPr sz="1300" b="1" i="0">
                <a:solidFill>
                  <a:srgbClr val="616161"/>
                </a:solidFill>
                <a:latin typeface="Proxima Nova"/>
              </a:rPr>
              <a:t>Examples:</a:t>
            </a:r>
            <a:r>
              <a:rPr sz="1300" b="0" i="0">
                <a:solidFill>
                  <a:srgbClr val="616161"/>
                </a:solidFill>
                <a:latin typeface="Proxima Nova"/>
              </a:rPr>
              <a:t> List of dictionaries, dict of lists, or tuples inside lists.</a:t>
            </a:r>
          </a:p>
          <a:p>
            <a:pPr marL="228600" lvl="1" indent="-91440" algn="l">
              <a:spcBef>
                <a:spcPts val="1200"/>
              </a:spcBef>
              <a:spcAft>
                <a:spcPts val="0"/>
              </a:spcAft>
              <a:buSzPct val="100000"/>
              <a:buFont typeface="Arial"/>
              <a:buChar char="•"/>
            </a:pPr>
            <a:r>
              <a:rPr sz="1300" b="1" i="0">
                <a:solidFill>
                  <a:srgbClr val="616161"/>
                </a:solidFill>
                <a:latin typeface="Proxima Nova"/>
              </a:rPr>
              <a:t>Accessing Data:</a:t>
            </a:r>
            <a:r>
              <a:rPr sz="1300" b="0" i="0">
                <a:solidFill>
                  <a:srgbClr val="616161"/>
                </a:solidFill>
                <a:latin typeface="Proxima Nova"/>
              </a:rPr>
              <a:t> Use multiple indexing layers: data[0]['name']</a:t>
            </a:r>
          </a:p>
          <a:p>
            <a:pPr marL="228600" lvl="1" indent="-91440" algn="l">
              <a:spcBef>
                <a:spcPts val="1200"/>
              </a:spcBef>
              <a:spcAft>
                <a:spcPts val="0"/>
              </a:spcAft>
              <a:buSzPct val="100000"/>
              <a:buFont typeface="Arial"/>
              <a:buChar char="•"/>
            </a:pPr>
            <a:r>
              <a:rPr sz="1300" b="1" i="0">
                <a:solidFill>
                  <a:srgbClr val="616161"/>
                </a:solidFill>
                <a:latin typeface="Proxima Nova"/>
              </a:rPr>
              <a:t>Real Use:</a:t>
            </a:r>
            <a:r>
              <a:rPr sz="1300" b="0" i="0">
                <a:solidFill>
                  <a:srgbClr val="616161"/>
                </a:solidFill>
                <a:latin typeface="Proxima Nova"/>
              </a:rPr>
              <a:t> Used in JSON APIs, config files, data transformations.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g03pnbwk.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Goran Ivos on Unsplash</a:t>
            </a:r>
          </a:p>
        </p:txBody>
      </p:sp>
      <p:pic>
        <p:nvPicPr>
          <p:cNvPr id="3" name="Picture 2" descr="A logo for a company&#10;&#10;AI-generated content may be incorrect.">
            <a:extLst>
              <a:ext uri="{FF2B5EF4-FFF2-40B4-BE49-F238E27FC236}">
                <a16:creationId xmlns:a16="http://schemas.microsoft.com/office/drawing/2014/main" id="{1CE931B4-313D-6D0D-C0A7-2175AD1A57C9}"/>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Looping Through Data Structures</a:t>
            </a:r>
          </a:p>
        </p:txBody>
      </p:sp>
      <p:sp>
        <p:nvSpPr>
          <p:cNvPr id="4" name="Subtitle 3"/>
          <p:cNvSpPr>
            <a:spLocks noGrp="1"/>
          </p:cNvSpPr>
          <p:nvPr>
            <p:ph type="subTitle" idx="13"/>
          </p:nvPr>
        </p:nvSpPr>
        <p:spPr/>
        <p:txBody>
          <a:bodyPr>
            <a:normAutofit/>
          </a:bodyPr>
          <a:lstStyle/>
          <a:p>
            <a:r>
              <a:t>Accessing and Manipulating Collections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List Iteration:</a:t>
            </a:r>
            <a:r>
              <a:rPr sz="1300" b="0" i="0">
                <a:solidFill>
                  <a:srgbClr val="616161"/>
                </a:solidFill>
                <a:latin typeface="Proxima Nova"/>
              </a:rPr>
              <a:t> Use for-loops to access each element.</a:t>
            </a:r>
          </a:p>
          <a:p>
            <a:pPr marL="228600" lvl="1" indent="-91440" algn="l">
              <a:spcBef>
                <a:spcPts val="1200"/>
              </a:spcBef>
              <a:spcAft>
                <a:spcPts val="0"/>
              </a:spcAft>
              <a:buSzPct val="100000"/>
              <a:buFont typeface="Arial"/>
              <a:buChar char="•"/>
            </a:pPr>
            <a:r>
              <a:rPr sz="1300" b="1" i="0">
                <a:solidFill>
                  <a:srgbClr val="616161"/>
                </a:solidFill>
                <a:latin typeface="Proxima Nova"/>
              </a:rPr>
              <a:t>Dictionaries:</a:t>
            </a:r>
            <a:r>
              <a:rPr sz="1300" b="0" i="0">
                <a:solidFill>
                  <a:srgbClr val="616161"/>
                </a:solidFill>
                <a:latin typeface="Proxima Nova"/>
              </a:rPr>
              <a:t> Loop over keys, values, or items using .items().</a:t>
            </a:r>
          </a:p>
          <a:p>
            <a:pPr marL="228600" lvl="1" indent="-91440" algn="l">
              <a:spcBef>
                <a:spcPts val="1200"/>
              </a:spcBef>
              <a:spcAft>
                <a:spcPts val="0"/>
              </a:spcAft>
              <a:buSzPct val="100000"/>
              <a:buFont typeface="Arial"/>
              <a:buChar char="•"/>
            </a:pPr>
            <a:r>
              <a:rPr sz="1300" b="1" i="0">
                <a:solidFill>
                  <a:srgbClr val="616161"/>
                </a:solidFill>
                <a:latin typeface="Proxima Nova"/>
              </a:rPr>
              <a:t>Nested Structures:</a:t>
            </a:r>
            <a:r>
              <a:rPr sz="1300" b="0" i="0">
                <a:solidFill>
                  <a:srgbClr val="616161"/>
                </a:solidFill>
                <a:latin typeface="Proxima Nova"/>
              </a:rPr>
              <a:t> Use nested loops or multi-step access for nested lists/dicts.</a:t>
            </a:r>
          </a:p>
          <a:p>
            <a:pPr marL="228600" lvl="1" indent="-91440" algn="l">
              <a:spcBef>
                <a:spcPts val="1200"/>
              </a:spcBef>
              <a:spcAft>
                <a:spcPts val="0"/>
              </a:spcAft>
              <a:buSzPct val="100000"/>
              <a:buFont typeface="Arial"/>
              <a:buChar char="•"/>
            </a:pPr>
            <a:r>
              <a:rPr sz="1300" b="1" i="0">
                <a:solidFill>
                  <a:srgbClr val="616161"/>
                </a:solidFill>
                <a:latin typeface="Proxima Nova"/>
              </a:rPr>
              <a:t>Use Cases:</a:t>
            </a:r>
            <a:r>
              <a:rPr sz="1300" b="0" i="0">
                <a:solidFill>
                  <a:srgbClr val="616161"/>
                </a:solidFill>
                <a:latin typeface="Proxima Nova"/>
              </a:rPr>
              <a:t> Data filtering, formatting, summarizing, and transforming.</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np7wfyiu.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Brendan Church on Unsplash</a:t>
            </a:r>
          </a:p>
        </p:txBody>
      </p:sp>
      <p:pic>
        <p:nvPicPr>
          <p:cNvPr id="3" name="Picture 2" descr="A logo for a company&#10;&#10;AI-generated content may be incorrect.">
            <a:extLst>
              <a:ext uri="{FF2B5EF4-FFF2-40B4-BE49-F238E27FC236}">
                <a16:creationId xmlns:a16="http://schemas.microsoft.com/office/drawing/2014/main" id="{1BBB995B-182E-1F55-98FF-4A2DFCAA57A5}"/>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List Comprehensions</a:t>
            </a:r>
          </a:p>
        </p:txBody>
      </p:sp>
      <p:sp>
        <p:nvSpPr>
          <p:cNvPr id="4" name="Subtitle 3"/>
          <p:cNvSpPr>
            <a:spLocks noGrp="1"/>
          </p:cNvSpPr>
          <p:nvPr>
            <p:ph type="subTitle" idx="13"/>
          </p:nvPr>
        </p:nvSpPr>
        <p:spPr/>
        <p:txBody>
          <a:bodyPr>
            <a:normAutofit/>
          </a:bodyPr>
          <a:lstStyle/>
          <a:p>
            <a:r>
              <a:t>Concise Transformations with Python Lists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8817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Syntax:</a:t>
            </a:r>
            <a:r>
              <a:rPr sz="1300" b="0" i="0">
                <a:solidFill>
                  <a:srgbClr val="616161"/>
                </a:solidFill>
                <a:latin typeface="Proxima Nova"/>
              </a:rPr>
              <a:t> [expression for item in iterable]</a:t>
            </a:r>
          </a:p>
          <a:p>
            <a:pPr marL="228600" lvl="1" indent="-91440" algn="l">
              <a:spcBef>
                <a:spcPts val="1200"/>
              </a:spcBef>
              <a:spcAft>
                <a:spcPts val="0"/>
              </a:spcAft>
              <a:buSzPct val="100000"/>
              <a:buFont typeface="Arial"/>
              <a:buChar char="•"/>
            </a:pPr>
            <a:r>
              <a:rPr sz="1300" b="1" i="0">
                <a:solidFill>
                  <a:srgbClr val="616161"/>
                </a:solidFill>
                <a:latin typeface="Proxima Nova"/>
              </a:rPr>
              <a:t>Benefits:</a:t>
            </a:r>
            <a:r>
              <a:rPr sz="1300" b="0" i="0">
                <a:solidFill>
                  <a:srgbClr val="616161"/>
                </a:solidFill>
                <a:latin typeface="Proxima Nova"/>
              </a:rPr>
              <a:t> One-liners replace for-loops for compact data generation.</a:t>
            </a:r>
          </a:p>
          <a:p>
            <a:pPr marL="228600" lvl="1" indent="-91440" algn="l">
              <a:spcBef>
                <a:spcPts val="1200"/>
              </a:spcBef>
              <a:spcAft>
                <a:spcPts val="0"/>
              </a:spcAft>
              <a:buSzPct val="100000"/>
              <a:buFont typeface="Arial"/>
              <a:buChar char="•"/>
            </a:pPr>
            <a:r>
              <a:rPr sz="1300" b="1" i="0">
                <a:solidFill>
                  <a:srgbClr val="616161"/>
                </a:solidFill>
                <a:latin typeface="Proxima Nova"/>
              </a:rPr>
              <a:t>Conditional Logic:</a:t>
            </a:r>
            <a:r>
              <a:rPr sz="1300" b="0" i="0">
                <a:solidFill>
                  <a:srgbClr val="616161"/>
                </a:solidFill>
                <a:latin typeface="Proxima Nova"/>
              </a:rPr>
              <a:t> Add `if` filters: [x for x in data if x &gt; 0]</a:t>
            </a:r>
          </a:p>
          <a:p>
            <a:pPr marL="228600" lvl="1" indent="-91440" algn="l">
              <a:spcBef>
                <a:spcPts val="1200"/>
              </a:spcBef>
              <a:spcAft>
                <a:spcPts val="0"/>
              </a:spcAft>
              <a:buSzPct val="100000"/>
              <a:buFont typeface="Arial"/>
              <a:buChar char="•"/>
            </a:pPr>
            <a:r>
              <a:rPr sz="1300" b="1" i="0">
                <a:solidFill>
                  <a:srgbClr val="616161"/>
                </a:solidFill>
                <a:latin typeface="Proxima Nova"/>
              </a:rPr>
              <a:t>Examples:</a:t>
            </a:r>
            <a:r>
              <a:rPr sz="1300" b="0" i="0">
                <a:solidFill>
                  <a:srgbClr val="616161"/>
                </a:solidFill>
                <a:latin typeface="Proxima Nova"/>
              </a:rPr>
              <a:t> squares = [x**2 for x in range(5)]</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lem5762z.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Hitesh Choudhary on Unsplash</a:t>
            </a:r>
          </a:p>
        </p:txBody>
      </p:sp>
      <p:pic>
        <p:nvPicPr>
          <p:cNvPr id="3" name="Picture 2" descr="A logo for a company&#10;&#10;AI-generated content may be incorrect.">
            <a:extLst>
              <a:ext uri="{FF2B5EF4-FFF2-40B4-BE49-F238E27FC236}">
                <a16:creationId xmlns:a16="http://schemas.microsoft.com/office/drawing/2014/main" id="{B8187477-E5E9-C22B-7582-ABD32C4BBED3}"/>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3366</Words>
  <Application>Microsoft Macintosh PowerPoint</Application>
  <PresentationFormat>On-screen Show (16:9)</PresentationFormat>
  <Paragraphs>267</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Proxima Nova</vt:lpstr>
      <vt:lpstr>Arial</vt:lpstr>
      <vt:lpstr>Spearmint</vt:lpstr>
      <vt:lpstr>Welcome to Day 3</vt:lpstr>
      <vt:lpstr>Understanding Lists</vt:lpstr>
      <vt:lpstr>Working with List Methods</vt:lpstr>
      <vt:lpstr>Tuples in Python</vt:lpstr>
      <vt:lpstr>Working with Sets</vt:lpstr>
      <vt:lpstr>Dictionaries in Python</vt:lpstr>
      <vt:lpstr>Nested Data Structures</vt:lpstr>
      <vt:lpstr>Looping Through Data Structures</vt:lpstr>
      <vt:lpstr>List Comprehensions</vt:lpstr>
      <vt:lpstr>Advanced Dictionary Methods</vt:lpstr>
      <vt:lpstr>Set Operations in Depth</vt:lpstr>
      <vt:lpstr>Real-World Use Cases</vt:lpstr>
      <vt:lpstr>Bonus Task: Extend Contact Book</vt:lpstr>
      <vt:lpstr>Mini Project: Contact Book</vt:lpstr>
      <vt:lpstr>Code Review &amp; Output</vt:lpstr>
      <vt:lpstr>Peer Review &amp; Collaboration</vt:lpstr>
      <vt:lpstr>Day 3 Summary</vt:lpstr>
      <vt:lpstr>Quiz: Data Structures</vt:lpstr>
      <vt:lpstr>Homework Assignment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Chandramouli Das</cp:lastModifiedBy>
  <cp:revision>5</cp:revision>
  <dcterms:modified xsi:type="dcterms:W3CDTF">2025-05-20T13:26:25Z</dcterms:modified>
</cp:coreProperties>
</file>